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Nunito"/>
      <p:regular r:id="rId48"/>
      <p:bold r:id="rId49"/>
      <p:italic r:id="rId50"/>
      <p:boldItalic r:id="rId51"/>
    </p:embeddedFont>
    <p:embeddedFont>
      <p:font typeface="Nuni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84FB428-9DBE-492F-A5C0-7ABFAE9872A4}">
  <a:tblStyle styleId="{F84FB428-9DBE-492F-A5C0-7ABFAE9872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oboto-regular.fntdata"/><Relationship Id="rId43" Type="http://schemas.openxmlformats.org/officeDocument/2006/relationships/slide" Target="slides/slide37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Nunito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Nuni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Nunito-boldItalic.fntdata"/><Relationship Id="rId50" Type="http://schemas.openxmlformats.org/officeDocument/2006/relationships/font" Target="fonts/Nunito-italic.fntdata"/><Relationship Id="rId53" Type="http://schemas.openxmlformats.org/officeDocument/2006/relationships/font" Target="fonts/NunitoLight-bold.fntdata"/><Relationship Id="rId52" Type="http://schemas.openxmlformats.org/officeDocument/2006/relationships/font" Target="fonts/NunitoLight-regular.fntdata"/><Relationship Id="rId11" Type="http://schemas.openxmlformats.org/officeDocument/2006/relationships/slide" Target="slides/slide5.xml"/><Relationship Id="rId55" Type="http://schemas.openxmlformats.org/officeDocument/2006/relationships/font" Target="fonts/NunitoLight-boldItalic.fntdata"/><Relationship Id="rId10" Type="http://schemas.openxmlformats.org/officeDocument/2006/relationships/slide" Target="slides/slide4.xml"/><Relationship Id="rId54" Type="http://schemas.openxmlformats.org/officeDocument/2006/relationships/font" Target="fonts/Nunito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9cb735d4e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9cb735d4e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9cb735d4e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9cb735d4e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9cb735d4e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9cb735d4e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8dcde66c5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8dcde66c5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9cb735d4e5_1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9cb735d4e5_1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9cb735d4e5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9cb735d4e5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9cb735d4e5_1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9cb735d4e5_1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8dcde66c5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8dcde66c5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9cb735d4e5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9cb735d4e5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9cb735d4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9cb735d4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Show things like : schematic, wiring diagrams, object entity diagrams, complete algorithms, etc.)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Test Plan  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List Final desired Deliverable 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List one innovative aspect about your choice / one advantage this choice that the team has picked provides 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List future steps for next semester regarding this subsystem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c60f25c0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8c60f25c0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8d65ebf3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8d65ebf3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9cb735d4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9cb735d4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cb735d4e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cb735d4e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-https://youtu.be/iY_4YOlpqyI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9cb735d4e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9cb735d4e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Motor -&gt; Geared Chain Drive -&gt; Tension Rod -&gt; Screen Fabric -&gt; Case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Reach out to the VT Mechanical Engineering department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100"/>
              <a:buFont typeface="Calibri"/>
              <a:buChar char="-"/>
            </a:pPr>
            <a:r>
              <a:rPr lang="en">
                <a:solidFill>
                  <a:srgbClr val="233A44"/>
                </a:solidFill>
                <a:latin typeface="Calibri"/>
                <a:ea typeface="Calibri"/>
                <a:cs typeface="Calibri"/>
                <a:sym typeface="Calibri"/>
              </a:rPr>
              <a:t>Belt, chain drive, metal rod, 3D printed case</a:t>
            </a:r>
            <a:endParaRPr>
              <a:solidFill>
                <a:srgbClr val="233A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9a5174a1c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9a5174a1c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Show things like : schematic, wiring diagrams, object entity diagrams, complete algorithms, etc.)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Test Plan  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List Final desired Deliverable 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List one innovative aspect about your choice / one advantage this choice that the team has picked provides 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698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List future steps for next semester regarding this subsystem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8ce8de56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8ce8de56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9c466ab15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9c466ab15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9ce5e539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9ce5e539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9c466ab15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9c466ab15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9e043f32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9e043f32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Show things like : schematic, wiring diagrams, object entity diagrams, complete algorithms, etc.)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Test Plan  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List Final desired Deliverable 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List one innovative aspect about your choice / one advantage this choice that the team has picked provides </a:t>
            </a:r>
            <a:endParaRPr sz="12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Char char="●"/>
            </a:pPr>
            <a:r>
              <a:rPr lang="en" sz="1200">
                <a:solidFill>
                  <a:srgbClr val="222222"/>
                </a:solidFill>
                <a:highlight>
                  <a:schemeClr val="lt1"/>
                </a:highlight>
              </a:rPr>
              <a:t>List future steps for next semester regarding this subsystem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9a5174a1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9a5174a1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59e610f7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59e610f7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9e043f323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9e043f323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9e043f323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9e043f323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9e043f323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9e043f323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9a5174a1c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9a5174a1c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9ce5e539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9ce5e539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9a5174a1c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9a5174a1c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8c60f25c0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8c60f25c0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9a5174a1c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9a5174a1c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9a5174a1c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9a5174a1c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9a5174a1c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9a5174a1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9a5174a1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9a5174a1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9cb735d4e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9cb735d4e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8c60f25c0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8c60f25c0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Relationship Id="rId4" Type="http://schemas.openxmlformats.org/officeDocument/2006/relationships/image" Target="../media/image25.jpg"/><Relationship Id="rId5" Type="http://schemas.openxmlformats.org/officeDocument/2006/relationships/image" Target="../media/image29.jpg"/><Relationship Id="rId6" Type="http://schemas.openxmlformats.org/officeDocument/2006/relationships/image" Target="../media/image12.png"/><Relationship Id="rId7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5.jp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1.png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44.png"/><Relationship Id="rId9" Type="http://schemas.openxmlformats.org/officeDocument/2006/relationships/image" Target="../media/image27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3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560425" y="2163175"/>
            <a:ext cx="58074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b="1" lang="en" sz="380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Short Throw Backdrop</a:t>
            </a:r>
            <a:endParaRPr b="1" sz="3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b="1" lang="en" sz="380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ECE 4805 S23-22</a:t>
            </a:r>
            <a:endParaRPr b="1" sz="3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rPr b="1" lang="en">
                <a:solidFill>
                  <a:srgbClr val="AF7B51"/>
                </a:solidFill>
              </a:rPr>
              <a:t>Critical Design Review</a:t>
            </a:r>
            <a:endParaRPr b="1" sz="3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8947"/>
              <a:buFont typeface="Arial"/>
              <a:buNone/>
            </a:pPr>
            <a:r>
              <a:t/>
            </a:r>
            <a:endParaRPr sz="38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35"/>
              <a:buFont typeface="Arial"/>
              <a:buNone/>
            </a:pPr>
            <a:r>
              <a:rPr lang="en" sz="116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Fatima Alkaabi, Frank Shay, Jackson Pittman, Greg Brinson, Mariam Singer</a:t>
            </a:r>
            <a:endParaRPr sz="116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Plan</a:t>
            </a:r>
            <a:endParaRPr b="1"/>
          </a:p>
        </p:txBody>
      </p:sp>
      <p:sp>
        <p:nvSpPr>
          <p:cNvPr id="230" name="Google Shape;230;p22"/>
          <p:cNvSpPr txBox="1"/>
          <p:nvPr>
            <p:ph idx="1" type="body"/>
          </p:nvPr>
        </p:nvSpPr>
        <p:spPr>
          <a:xfrm>
            <a:off x="819150" y="1990725"/>
            <a:ext cx="3878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Test for proper size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Height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Width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Safety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Clear space around backdrop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unito"/>
              <a:buChar char="○"/>
            </a:pPr>
            <a:r>
              <a:rPr lang="en" sz="16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Heavy screen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725" y="723400"/>
            <a:ext cx="3353651" cy="38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Final Expectations</a:t>
            </a:r>
            <a:endParaRPr b="1"/>
          </a:p>
        </p:txBody>
      </p:sp>
      <p:sp>
        <p:nvSpPr>
          <p:cNvPr id="237" name="Google Shape;237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Mount system 14’ above floor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Wrap backdrop on metal tube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Encase tube in cage for storage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Attach motors and drivers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Hang from ceiling in auditorium</a:t>
            </a:r>
            <a:endParaRPr sz="1600"/>
          </a:p>
        </p:txBody>
      </p:sp>
      <p:pic>
        <p:nvPicPr>
          <p:cNvPr id="238" name="Google Shape;238;p23"/>
          <p:cNvPicPr preferRelativeResize="0"/>
          <p:nvPr/>
        </p:nvPicPr>
        <p:blipFill rotWithShape="1">
          <a:blip r:embed="rId3">
            <a:alphaModFix/>
          </a:blip>
          <a:srcRect b="0" l="21754" r="22523" t="0"/>
          <a:stretch/>
        </p:blipFill>
        <p:spPr>
          <a:xfrm>
            <a:off x="4709475" y="845600"/>
            <a:ext cx="3465150" cy="32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/>
        </p:nvSpPr>
        <p:spPr>
          <a:xfrm>
            <a:off x="819150" y="8456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2208600" y="2002175"/>
            <a:ext cx="69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4"/>
          <p:cNvSpPr txBox="1"/>
          <p:nvPr/>
        </p:nvSpPr>
        <p:spPr>
          <a:xfrm>
            <a:off x="971550" y="998000"/>
            <a:ext cx="7505700" cy="9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2. Lens</a:t>
            </a:r>
            <a:endParaRPr b="1" sz="3000"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aphicFrame>
        <p:nvGraphicFramePr>
          <p:cNvPr id="246" name="Google Shape;246;p24"/>
          <p:cNvGraphicFramePr/>
          <p:nvPr/>
        </p:nvGraphicFramePr>
        <p:xfrm>
          <a:off x="1104900" y="18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{F84FB428-9DBE-492F-A5C0-7ABFAE9872A4}</a:tableStyleId>
              </a:tblPr>
              <a:tblGrid>
                <a:gridCol w="2200400"/>
                <a:gridCol w="5038600"/>
              </a:tblGrid>
              <a:tr h="5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Lowest Deliverable: 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Lenses are fixed focus and in assembly.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75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Desired Deliverable: 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Lenses are mounted custom to projector (non-adjustable) with variable focus lens.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  <a:tr h="74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Highest Deliverable: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Lenses are mounted with a custom and adjustable.  The lenses are also variable focus.</a:t>
                      </a:r>
                      <a:endParaRPr i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title"/>
          </p:nvPr>
        </p:nvSpPr>
        <p:spPr>
          <a:xfrm>
            <a:off x="819150" y="4282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Lens Decision Matrix</a:t>
            </a:r>
            <a:endParaRPr b="1"/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3">
            <a:alphaModFix/>
          </a:blip>
          <a:srcRect b="0" l="2006" r="1514" t="0"/>
          <a:stretch/>
        </p:blipFill>
        <p:spPr>
          <a:xfrm>
            <a:off x="1663475" y="1059100"/>
            <a:ext cx="6082400" cy="349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673425" y="817175"/>
            <a:ext cx="3270000" cy="15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Nikon NIKKOR Z 24-50mm f/4-6.3 Lens (Refurbished by Nikon USA)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077850" y="1341163"/>
            <a:ext cx="2461175" cy="24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>
            <p:ph idx="1" type="body"/>
          </p:nvPr>
        </p:nvSpPr>
        <p:spPr>
          <a:xfrm>
            <a:off x="4851625" y="1040075"/>
            <a:ext cx="3270000" cy="15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Refurbished EF-S 10-18mm f/4.5-5.6 IS STM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040050"/>
            <a:ext cx="3829250" cy="30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2925" y="3169231"/>
            <a:ext cx="3498152" cy="148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076" y="429500"/>
            <a:ext cx="3223700" cy="2342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7229" y="405850"/>
            <a:ext cx="2142525" cy="2389502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7"/>
          <p:cNvSpPr txBox="1"/>
          <p:nvPr/>
        </p:nvSpPr>
        <p:spPr>
          <a:xfrm>
            <a:off x="3317725" y="889625"/>
            <a:ext cx="14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alibri"/>
                <a:ea typeface="Calibri"/>
                <a:cs typeface="Calibri"/>
                <a:sym typeface="Calibri"/>
              </a:rPr>
              <a:t>Projector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5927925" y="1972550"/>
            <a:ext cx="14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alibri"/>
                <a:ea typeface="Calibri"/>
                <a:cs typeface="Calibri"/>
                <a:sym typeface="Calibri"/>
              </a:rPr>
              <a:t>Projector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5927925" y="889625"/>
            <a:ext cx="1493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Calibri"/>
                <a:ea typeface="Calibri"/>
                <a:cs typeface="Calibri"/>
                <a:sym typeface="Calibri"/>
              </a:rPr>
              <a:t>Projector</a:t>
            </a:r>
            <a:endParaRPr b="1"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6396925" y="3199650"/>
            <a:ext cx="2407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Attachment Assembly: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Attachment will be custom fabricated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It will firmly attach the lens to the projector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It will be minimal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74" name="Google Shape;27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400" y="3330409"/>
            <a:ext cx="2214883" cy="11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825" y="786325"/>
            <a:ext cx="1925125" cy="192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100" y="207025"/>
            <a:ext cx="4866300" cy="473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/>
          <p:nvPr>
            <p:ph type="title"/>
          </p:nvPr>
        </p:nvSpPr>
        <p:spPr>
          <a:xfrm>
            <a:off x="386675" y="2097113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Verification Test Plan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</a:rPr>
              <a:t>The goal of this test is to verify the optical attachment</a:t>
            </a:r>
            <a:endParaRPr sz="11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00"/>
                </a:solidFill>
                <a:highlight>
                  <a:srgbClr val="FFFFFF"/>
                </a:highlight>
              </a:rPr>
              <a:t>and throw distance yield the desired projection size.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Lens Conclusions</a:t>
            </a:r>
            <a:endParaRPr b="1"/>
          </a:p>
        </p:txBody>
      </p:sp>
      <p:sp>
        <p:nvSpPr>
          <p:cNvPr id="287" name="Google Shape;287;p2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team recently changed the focal length to about 151 inches.  This changes the field of view requirement.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Lenses can be found as low as $150, but they are significantly lower quality than lenses in the $300 range.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 Variable focus lens is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desirable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Team’s 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Recommendation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: A Camera Lens that will 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accommodate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 for 85 degree field of view (diagonal).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8" name="Google Shape;2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Steps:</a:t>
            </a:r>
            <a:endParaRPr b="1"/>
          </a:p>
        </p:txBody>
      </p:sp>
      <p:sp>
        <p:nvSpPr>
          <p:cNvPr id="295" name="Google Shape;295;p30"/>
          <p:cNvSpPr txBox="1"/>
          <p:nvPr/>
        </p:nvSpPr>
        <p:spPr>
          <a:xfrm>
            <a:off x="684300" y="1785100"/>
            <a:ext cx="75057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Nunito"/>
              <a:buChar char="-"/>
            </a:pPr>
            <a:r>
              <a:rPr lang="en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Acquire lenses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Nunito"/>
              <a:buChar char="-"/>
            </a:pPr>
            <a:r>
              <a:rPr lang="en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Design and model the attachment for projector to lens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Nunito"/>
              <a:buChar char="-"/>
            </a:pPr>
            <a:r>
              <a:rPr lang="en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Start to complete test cases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Nunito"/>
              <a:buChar char="-"/>
            </a:pPr>
            <a:r>
              <a:rPr lang="en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Take feedback and improve on attachment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33A44"/>
              </a:buClr>
              <a:buSzPts val="1500"/>
              <a:buFont typeface="Nunito"/>
              <a:buChar char="-"/>
            </a:pPr>
            <a:r>
              <a:rPr lang="en" sz="1500">
                <a:solidFill>
                  <a:srgbClr val="233A44"/>
                </a:solidFill>
                <a:latin typeface="Nunito"/>
                <a:ea typeface="Nunito"/>
                <a:cs typeface="Nunito"/>
                <a:sym typeface="Nunito"/>
              </a:rPr>
              <a:t>Conduct final tests in the middle school</a:t>
            </a:r>
            <a:endParaRPr sz="1500">
              <a:solidFill>
                <a:srgbClr val="233A4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1"/>
          <p:cNvSpPr txBox="1"/>
          <p:nvPr>
            <p:ph type="title"/>
          </p:nvPr>
        </p:nvSpPr>
        <p:spPr>
          <a:xfrm>
            <a:off x="819150" y="746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3. Motor</a:t>
            </a:r>
            <a:endParaRPr b="1"/>
          </a:p>
        </p:txBody>
      </p:sp>
      <p:pic>
        <p:nvPicPr>
          <p:cNvPr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3" name="Google Shape;303;p31"/>
          <p:cNvGraphicFramePr/>
          <p:nvPr/>
        </p:nvGraphicFramePr>
        <p:xfrm>
          <a:off x="952500" y="16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{F84FB428-9DBE-492F-A5C0-7ABFAE9872A4}</a:tableStyleId>
              </a:tblPr>
              <a:tblGrid>
                <a:gridCol w="2200400"/>
                <a:gridCol w="5038600"/>
              </a:tblGrid>
              <a:tr h="5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Lowest Deliverable: 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Motor rolls backdrop screen up and down safely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5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Desired Deliverable: 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Motor rolls backdrop screen up and down safely, 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consistently,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 and evenly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  <a:tr h="99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Highest Deliverable: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Motor rolls backdrop screen up and down safely, </a:t>
                      </a:r>
                      <a:r>
                        <a:rPr i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consistently, </a:t>
                      </a:r>
                      <a:r>
                        <a:rPr i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evenly, and with a user controlled speed</a:t>
                      </a:r>
                      <a:endParaRPr i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4586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Design Concept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Requirements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Specification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Architecture Design Concept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Project Subsystems Designs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Backdrop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Lens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Motor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Interface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○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Mounting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Schedule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Budget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en" sz="1400">
                <a:latin typeface="Nunito"/>
                <a:ea typeface="Nunito"/>
                <a:cs typeface="Nunito"/>
                <a:sym typeface="Nunito"/>
              </a:rPr>
              <a:t>End Product </a:t>
            </a:r>
            <a:r>
              <a:rPr lang="en" sz="1400">
                <a:latin typeface="Nunito"/>
                <a:ea typeface="Nunito"/>
                <a:cs typeface="Nunito"/>
                <a:sym typeface="Nunito"/>
              </a:rPr>
              <a:t> </a:t>
            </a:r>
            <a:endParaRPr sz="1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9101" y="3289900"/>
            <a:ext cx="4065625" cy="7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813" y="1212275"/>
            <a:ext cx="1638200" cy="16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Motor Research</a:t>
            </a:r>
            <a:endParaRPr b="1"/>
          </a:p>
        </p:txBody>
      </p:sp>
      <p:sp>
        <p:nvSpPr>
          <p:cNvPr id="309" name="Google Shape;309;p3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Stepper Motor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NEMA 34, 12 NM, 6A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Driver &amp; Microcontroller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Smooth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Functionality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3D Printing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Screen case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Motor case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Cost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10" name="Google Shape;310;p32"/>
          <p:cNvPicPr preferRelativeResize="0"/>
          <p:nvPr/>
        </p:nvPicPr>
        <p:blipFill rotWithShape="1">
          <a:blip r:embed="rId3">
            <a:alphaModFix/>
          </a:blip>
          <a:srcRect b="0" l="-19150" r="19149" t="0"/>
          <a:stretch/>
        </p:blipFill>
        <p:spPr>
          <a:xfrm>
            <a:off x="4324600" y="908963"/>
            <a:ext cx="1291650" cy="12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522" y="1117363"/>
            <a:ext cx="1666350" cy="87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075" y="848433"/>
            <a:ext cx="1412675" cy="14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6375" y="2362851"/>
            <a:ext cx="2609499" cy="185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2"/>
          <p:cNvPicPr preferRelativeResize="0"/>
          <p:nvPr/>
        </p:nvPicPr>
        <p:blipFill rotWithShape="1">
          <a:blip r:embed="rId9">
            <a:alphaModFix/>
          </a:blip>
          <a:srcRect b="43639" l="0" r="0" t="0"/>
          <a:stretch/>
        </p:blipFill>
        <p:spPr>
          <a:xfrm>
            <a:off x="3824550" y="2642150"/>
            <a:ext cx="2291749" cy="129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475" y="206650"/>
            <a:ext cx="3345525" cy="47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400" y="206650"/>
            <a:ext cx="3345525" cy="4730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Plan</a:t>
            </a:r>
            <a:endParaRPr b="1"/>
          </a:p>
        </p:txBody>
      </p:sp>
      <p:sp>
        <p:nvSpPr>
          <p:cNvPr id="328" name="Google Shape;328;p34"/>
          <p:cNvSpPr txBox="1"/>
          <p:nvPr>
            <p:ph idx="1" type="body"/>
          </p:nvPr>
        </p:nvSpPr>
        <p:spPr>
          <a:xfrm>
            <a:off x="819150" y="1990725"/>
            <a:ext cx="3913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motor will first be tested individually with driver and Raspberry Pi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motor will be tested with a simple roll up screen or shade prior to testing it with the backdrop screen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motor will be assembled with the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backdrop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screen and tested for speed and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efficiency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6426" y="2181275"/>
            <a:ext cx="2802950" cy="26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092" y="427250"/>
            <a:ext cx="3159533" cy="156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Steps </a:t>
            </a:r>
            <a:endParaRPr b="1"/>
          </a:p>
        </p:txBody>
      </p:sp>
      <p:sp>
        <p:nvSpPr>
          <p:cNvPr id="336" name="Google Shape;336;p35"/>
          <p:cNvSpPr txBox="1"/>
          <p:nvPr>
            <p:ph idx="1" type="body"/>
          </p:nvPr>
        </p:nvSpPr>
        <p:spPr>
          <a:xfrm>
            <a:off x="819150" y="16558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Acquire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Stepper Motor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Acquire Stepper Motor Driver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Drive and Control motor with stepper motor driver and Raspberry Pi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Test Motor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Come up with a detailed assembly plan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Acquire additional material for assembly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Conduct final tests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/>
          <p:nvPr>
            <p:ph type="title"/>
          </p:nvPr>
        </p:nvSpPr>
        <p:spPr>
          <a:xfrm>
            <a:off x="819150" y="746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4. Interface</a:t>
            </a:r>
            <a:endParaRPr b="1"/>
          </a:p>
        </p:txBody>
      </p:sp>
      <p:pic>
        <p:nvPicPr>
          <p:cNvPr id="342" name="Google Shape;3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44" name="Google Shape;344;p36"/>
          <p:cNvGraphicFramePr/>
          <p:nvPr/>
        </p:nvGraphicFramePr>
        <p:xfrm>
          <a:off x="952500" y="16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{F84FB428-9DBE-492F-A5C0-7ABFAE9872A4}</a:tableStyleId>
              </a:tblPr>
              <a:tblGrid>
                <a:gridCol w="2200400"/>
                <a:gridCol w="5038600"/>
              </a:tblGrid>
              <a:tr h="5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Lowest Deliverable: 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Remote Controller for Projector &amp; Backdrop Motor.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5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Desired Deliverable: 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Remote Controller and </a:t>
                      </a:r>
                      <a:r>
                        <a:rPr i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Tablet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 to control Projector &amp; Backdrop Motor (Stationary). 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  <a:tr h="99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Highest Deliverable: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Remote Controller and Tablet to control Projector and Backdrop Motor with </a:t>
                      </a:r>
                      <a:r>
                        <a:rPr i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additional creative features including backdrop animation (mobile) . </a:t>
                      </a:r>
                      <a:endParaRPr i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6950" y="498400"/>
            <a:ext cx="6094397" cy="430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8"/>
          <p:cNvSpPr txBox="1"/>
          <p:nvPr/>
        </p:nvSpPr>
        <p:spPr>
          <a:xfrm>
            <a:off x="511175" y="611600"/>
            <a:ext cx="21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4A15A"/>
                </a:solidFill>
                <a:latin typeface="Nunito"/>
                <a:ea typeface="Nunito"/>
                <a:cs typeface="Nunito"/>
                <a:sym typeface="Nunito"/>
              </a:rPr>
              <a:t>Physical Components: </a:t>
            </a:r>
            <a:endParaRPr b="1">
              <a:solidFill>
                <a:srgbClr val="C4A15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7" name="Google Shape;357;p38"/>
          <p:cNvSpPr txBox="1"/>
          <p:nvPr/>
        </p:nvSpPr>
        <p:spPr>
          <a:xfrm>
            <a:off x="552300" y="2878500"/>
            <a:ext cx="215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4A15A"/>
                </a:solidFill>
                <a:latin typeface="Nunito"/>
                <a:ea typeface="Nunito"/>
                <a:cs typeface="Nunito"/>
                <a:sym typeface="Nunito"/>
              </a:rPr>
              <a:t>Software Components:</a:t>
            </a:r>
            <a:endParaRPr b="1">
              <a:solidFill>
                <a:srgbClr val="C4A15A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8" name="Google Shape;35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975" y="1038579"/>
            <a:ext cx="2247393" cy="1267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4636" y="1179350"/>
            <a:ext cx="1759782" cy="1038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4844" y="980252"/>
            <a:ext cx="1432238" cy="1436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 rotWithShape="1">
          <a:blip r:embed="rId6">
            <a:alphaModFix/>
          </a:blip>
          <a:srcRect b="0" l="0" r="48522" t="0"/>
          <a:stretch/>
        </p:blipFill>
        <p:spPr>
          <a:xfrm>
            <a:off x="5368516" y="806350"/>
            <a:ext cx="1290581" cy="155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0556" y="1249077"/>
            <a:ext cx="1693471" cy="899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2301" y="3292061"/>
            <a:ext cx="2151300" cy="1034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901426" y="3369475"/>
            <a:ext cx="2355750" cy="11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8"/>
          <p:cNvSpPr txBox="1"/>
          <p:nvPr/>
        </p:nvSpPr>
        <p:spPr>
          <a:xfrm>
            <a:off x="334075" y="2148300"/>
            <a:ext cx="224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Tablet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(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Android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 Tablet 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Preferred</a:t>
            </a:r>
            <a:r>
              <a:rPr lang="en" sz="1000">
                <a:latin typeface="Nunito"/>
                <a:ea typeface="Nunito"/>
                <a:cs typeface="Nunito"/>
                <a:sym typeface="Nunito"/>
              </a:rPr>
              <a:t>)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6" name="Google Shape;366;p38"/>
          <p:cNvSpPr txBox="1"/>
          <p:nvPr/>
        </p:nvSpPr>
        <p:spPr>
          <a:xfrm>
            <a:off x="2046850" y="2225238"/>
            <a:ext cx="224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Raspberry Pi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7" name="Google Shape;367;p38"/>
          <p:cNvSpPr txBox="1"/>
          <p:nvPr/>
        </p:nvSpPr>
        <p:spPr>
          <a:xfrm>
            <a:off x="3470675" y="2225238"/>
            <a:ext cx="2247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Stepper Motor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8" name="Google Shape;368;p38"/>
          <p:cNvSpPr txBox="1"/>
          <p:nvPr/>
        </p:nvSpPr>
        <p:spPr>
          <a:xfrm>
            <a:off x="5212250" y="2225238"/>
            <a:ext cx="1696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Programmable Controller for RPi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69" name="Google Shape;369;p38"/>
          <p:cNvSpPr txBox="1"/>
          <p:nvPr/>
        </p:nvSpPr>
        <p:spPr>
          <a:xfrm>
            <a:off x="7104850" y="2148300"/>
            <a:ext cx="99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3D printed mount/stand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70" name="Google Shape;370;p38"/>
          <p:cNvCxnSpPr/>
          <p:nvPr/>
        </p:nvCxnSpPr>
        <p:spPr>
          <a:xfrm>
            <a:off x="687150" y="2819500"/>
            <a:ext cx="4591200" cy="0"/>
          </a:xfrm>
          <a:prstGeom prst="straightConnector1">
            <a:avLst/>
          </a:prstGeom>
          <a:noFill/>
          <a:ln cap="flat" cmpd="sng" w="9525">
            <a:solidFill>
              <a:srgbClr val="C4A15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1" name="Google Shape;371;p38"/>
          <p:cNvCxnSpPr/>
          <p:nvPr/>
        </p:nvCxnSpPr>
        <p:spPr>
          <a:xfrm>
            <a:off x="5284825" y="2825675"/>
            <a:ext cx="6300" cy="1752900"/>
          </a:xfrm>
          <a:prstGeom prst="straightConnector1">
            <a:avLst/>
          </a:prstGeom>
          <a:noFill/>
          <a:ln cap="flat" cmpd="sng" w="9525">
            <a:solidFill>
              <a:srgbClr val="C4A15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2" name="Google Shape;372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68524" y="2717850"/>
            <a:ext cx="1632201" cy="13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8"/>
          <p:cNvSpPr txBox="1"/>
          <p:nvPr/>
        </p:nvSpPr>
        <p:spPr>
          <a:xfrm>
            <a:off x="5572625" y="4143625"/>
            <a:ext cx="122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Wireless HDMI Receiver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4" name="Google Shape;374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179125" y="2819500"/>
            <a:ext cx="1382250" cy="138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8"/>
          <p:cNvSpPr txBox="1"/>
          <p:nvPr/>
        </p:nvSpPr>
        <p:spPr>
          <a:xfrm>
            <a:off x="7294725" y="4201750"/>
            <a:ext cx="14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Additional Cables: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-"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HDMI 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-"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VGA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6" name="Google Shape;376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9"/>
          <p:cNvSpPr txBox="1"/>
          <p:nvPr>
            <p:ph type="title"/>
          </p:nvPr>
        </p:nvSpPr>
        <p:spPr>
          <a:xfrm>
            <a:off x="819150" y="1031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Plan: </a:t>
            </a:r>
            <a:r>
              <a:rPr b="1" lang="en"/>
              <a:t> </a:t>
            </a:r>
            <a:endParaRPr b="1"/>
          </a:p>
        </p:txBody>
      </p:sp>
      <p:sp>
        <p:nvSpPr>
          <p:cNvPr id="383" name="Google Shape;383;p39"/>
          <p:cNvSpPr txBox="1"/>
          <p:nvPr>
            <p:ph idx="1" type="body"/>
          </p:nvPr>
        </p:nvSpPr>
        <p:spPr>
          <a:xfrm>
            <a:off x="684300" y="1705200"/>
            <a:ext cx="75057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Ensure all components of the remote controller are connected and work as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intended.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Ensure tablet controlling capabilities work and the tablet fits in charging station as intended.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Ensure that the Customer is satisfied with the User experience of the application created.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Ensure that the Customer can connect all kinds of inputs. 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16706" lvl="0" marL="457200" rtl="0" algn="l">
              <a:spcBef>
                <a:spcPts val="0"/>
              </a:spcBef>
              <a:spcAft>
                <a:spcPts val="0"/>
              </a:spcAft>
              <a:buSzPct val="1000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Conduct test multiple times including a final test on site.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4" name="Google Shape;3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0"/>
          <p:cNvSpPr txBox="1"/>
          <p:nvPr>
            <p:ph type="title"/>
          </p:nvPr>
        </p:nvSpPr>
        <p:spPr>
          <a:xfrm>
            <a:off x="819150" y="1066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</a:t>
            </a:r>
            <a:r>
              <a:rPr b="1" lang="en"/>
              <a:t> Steps: </a:t>
            </a:r>
            <a:endParaRPr b="1"/>
          </a:p>
        </p:txBody>
      </p:sp>
      <p:sp>
        <p:nvSpPr>
          <p:cNvPr id="391" name="Google Shape;391;p40"/>
          <p:cNvSpPr txBox="1"/>
          <p:nvPr>
            <p:ph idx="1" type="body"/>
          </p:nvPr>
        </p:nvSpPr>
        <p:spPr>
          <a:xfrm>
            <a:off x="684300" y="1785100"/>
            <a:ext cx="75057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Acquire tablet from Middle School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Order additional items such as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programmable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remote and wireless receiver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Start design and development of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tablet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application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Test tablet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Capabilities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through User-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Experience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Focused testing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Conduct additional test in Middle school when all components are installed.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Use remaining time to improve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capabilities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of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tablet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.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2" name="Google Shape;3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>
            <p:ph type="title"/>
          </p:nvPr>
        </p:nvSpPr>
        <p:spPr>
          <a:xfrm>
            <a:off x="819150" y="7467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5</a:t>
            </a:r>
            <a:r>
              <a:rPr b="1" lang="en"/>
              <a:t>. Mounting and Wiring</a:t>
            </a:r>
            <a:endParaRPr b="1"/>
          </a:p>
        </p:txBody>
      </p:sp>
      <p:pic>
        <p:nvPicPr>
          <p:cNvPr id="399" name="Google Shape;39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1" name="Google Shape;401;p41"/>
          <p:cNvGraphicFramePr/>
          <p:nvPr/>
        </p:nvGraphicFramePr>
        <p:xfrm>
          <a:off x="952500" y="1617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{F84FB428-9DBE-492F-A5C0-7ABFAE9872A4}</a:tableStyleId>
              </a:tblPr>
              <a:tblGrid>
                <a:gridCol w="2200400"/>
                <a:gridCol w="5038600"/>
              </a:tblGrid>
              <a:tr h="5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Lowest Deliverable: 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 Projectors are 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mounted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 and powered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5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Desired Deliverable: 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 Projectors are neatly mounted and powered with good cable management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  <a:tr h="99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Highest Deliverable: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The Projectors are neatly mounted and powered with good cable management and it fit the color scheme of the auditorium</a:t>
                      </a:r>
                      <a:endParaRPr i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819150" y="614363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Concept </a:t>
            </a:r>
            <a:endParaRPr b="1"/>
          </a:p>
        </p:txBody>
      </p:sp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/>
          <p:nvPr/>
        </p:nvSpPr>
        <p:spPr>
          <a:xfrm>
            <a:off x="1701200" y="1583575"/>
            <a:ext cx="5608800" cy="2952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2025513" y="1768025"/>
            <a:ext cx="1244400" cy="12654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Motorized Backdrop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3818332" y="1768025"/>
            <a:ext cx="1244400" cy="1265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Projectors With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Lens 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0" name="Google Shape;150;p15"/>
          <p:cNvSpPr/>
          <p:nvPr/>
        </p:nvSpPr>
        <p:spPr>
          <a:xfrm>
            <a:off x="5520964" y="1768025"/>
            <a:ext cx="1330800" cy="12654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Controlling Interface </a:t>
            </a:r>
            <a:endParaRPr sz="13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1" name="Google Shape;151;p15"/>
          <p:cNvSpPr/>
          <p:nvPr/>
        </p:nvSpPr>
        <p:spPr>
          <a:xfrm>
            <a:off x="772700" y="2204375"/>
            <a:ext cx="928500" cy="392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HDMI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15"/>
          <p:cNvSpPr/>
          <p:nvPr/>
        </p:nvSpPr>
        <p:spPr>
          <a:xfrm>
            <a:off x="772800" y="2709800"/>
            <a:ext cx="928500" cy="392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VGA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772800" y="3240650"/>
            <a:ext cx="928500" cy="5979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Wireless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Inputs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709475" y="1684925"/>
            <a:ext cx="86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INPUTS: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7310000" y="2204375"/>
            <a:ext cx="928500" cy="8982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Image on Screen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7310000" y="1684925"/>
            <a:ext cx="14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OUT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PUTS: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1767225" y="3240650"/>
            <a:ext cx="176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Backdrop </a:t>
            </a:r>
            <a:endParaRPr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Motor </a:t>
            </a:r>
            <a:endParaRPr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AF7B51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AF7B51"/>
                </a:solidFill>
                <a:latin typeface="Nunito"/>
                <a:ea typeface="Nunito"/>
                <a:cs typeface="Nunito"/>
                <a:sym typeface="Nunito"/>
              </a:rPr>
              <a:t>Backdrop Mounting</a:t>
            </a:r>
            <a:endParaRPr>
              <a:solidFill>
                <a:srgbClr val="AF7B5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3594150" y="3177700"/>
            <a:ext cx="1761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Projectors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Lens 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Projector &amp; Lens Mounting</a:t>
            </a:r>
            <a:endParaRPr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5305875" y="3146200"/>
            <a:ext cx="1761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Remote Controller 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Tablet 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666666"/>
                </a:solidFill>
                <a:latin typeface="Nunito"/>
                <a:ea typeface="Nunito"/>
                <a:cs typeface="Nunito"/>
                <a:sym typeface="Nunito"/>
              </a:rPr>
              <a:t>Device Mounting</a:t>
            </a:r>
            <a:endParaRPr>
              <a:solidFill>
                <a:srgbClr val="66666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Mounting Materials</a:t>
            </a:r>
            <a:endParaRPr/>
          </a:p>
        </p:txBody>
      </p:sp>
      <p:sp>
        <p:nvSpPr>
          <p:cNvPr id="407" name="Google Shape;407;p4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Metallic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L Bracket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Pressurized Treated Wood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Size 12 Nails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20 foot Power and VGA Cables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2 foot splitter cables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8" name="Google Shape;40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500" y="404175"/>
            <a:ext cx="2167575" cy="21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2075" y="2225750"/>
            <a:ext cx="1501175" cy="25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037" y="741348"/>
            <a:ext cx="5179925" cy="36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/>
          <p:nvPr>
            <p:ph type="title"/>
          </p:nvPr>
        </p:nvSpPr>
        <p:spPr>
          <a:xfrm>
            <a:off x="819150" y="10667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Future Steps: </a:t>
            </a:r>
            <a:endParaRPr b="1"/>
          </a:p>
        </p:txBody>
      </p:sp>
      <p:sp>
        <p:nvSpPr>
          <p:cNvPr id="424" name="Google Shape;424;p44"/>
          <p:cNvSpPr txBox="1"/>
          <p:nvPr>
            <p:ph idx="1" type="body"/>
          </p:nvPr>
        </p:nvSpPr>
        <p:spPr>
          <a:xfrm>
            <a:off x="684300" y="1785100"/>
            <a:ext cx="75057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We need to secure the power cables and VGA cables long enough to reach the mounted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projectors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We need to need to secure splitter cables so that we can setup both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projectors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The L bracket that can secure the weight needs to be purchased and it also has to be tall enough to hold both projectors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Proper installation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techniques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need to be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wrote so that safe installation can occur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1475" y="3315075"/>
            <a:ext cx="1640250" cy="16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495" y="3526845"/>
            <a:ext cx="1216675" cy="12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/>
          <p:nvPr>
            <p:ph type="title"/>
          </p:nvPr>
        </p:nvSpPr>
        <p:spPr>
          <a:xfrm>
            <a:off x="819150" y="10318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 Plan:  </a:t>
            </a:r>
            <a:endParaRPr b="1"/>
          </a:p>
        </p:txBody>
      </p:sp>
      <p:sp>
        <p:nvSpPr>
          <p:cNvPr id="434" name="Google Shape;434;p45"/>
          <p:cNvSpPr txBox="1"/>
          <p:nvPr>
            <p:ph idx="1" type="body"/>
          </p:nvPr>
        </p:nvSpPr>
        <p:spPr>
          <a:xfrm>
            <a:off x="684300" y="1705200"/>
            <a:ext cx="7505700" cy="18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We need to make sure the power outlet is working properly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The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stiffness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 of the L bracket needs to be tested and proper installation techniques needs to be followed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Nunito"/>
              <a:buChar char="-"/>
            </a:pPr>
            <a:r>
              <a:rPr lang="en" sz="1500">
                <a:latin typeface="Nunito"/>
                <a:ea typeface="Nunito"/>
                <a:cs typeface="Nunito"/>
                <a:sym typeface="Nunito"/>
              </a:rPr>
              <a:t>With all splitter cables and large power sources we need to make sure the wall </a:t>
            </a:r>
            <a:r>
              <a:rPr lang="en" sz="1500">
                <a:latin typeface="Nunito"/>
                <a:ea typeface="Nunito"/>
                <a:cs typeface="Nunito"/>
                <a:sym typeface="Nunito"/>
              </a:rPr>
              <a:t>outlet can handle all power being used</a:t>
            </a:r>
            <a:endParaRPr sz="15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35" name="Google Shape;4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6000" y="2821375"/>
            <a:ext cx="2095725" cy="209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0050" y="3032197"/>
            <a:ext cx="1658525" cy="16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6"/>
          <p:cNvSpPr txBox="1"/>
          <p:nvPr>
            <p:ph type="title"/>
          </p:nvPr>
        </p:nvSpPr>
        <p:spPr>
          <a:xfrm>
            <a:off x="819150" y="787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Additional Tests: </a:t>
            </a:r>
            <a:endParaRPr b="1"/>
          </a:p>
        </p:txBody>
      </p:sp>
      <p:pic>
        <p:nvPicPr>
          <p:cNvPr id="444" name="Google Shape;4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6"/>
          <p:cNvSpPr txBox="1"/>
          <p:nvPr/>
        </p:nvSpPr>
        <p:spPr>
          <a:xfrm>
            <a:off x="596775" y="1357150"/>
            <a:ext cx="810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Total Projector Lumens Test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Throw Distance Test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Projector Quality Test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47" name="Google Shape;44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150" y="746700"/>
            <a:ext cx="3033575" cy="397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75" y="2271550"/>
            <a:ext cx="2920200" cy="219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80256" y="1263575"/>
            <a:ext cx="3260594" cy="34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7"/>
          <p:cNvSpPr txBox="1"/>
          <p:nvPr>
            <p:ph type="title"/>
          </p:nvPr>
        </p:nvSpPr>
        <p:spPr>
          <a:xfrm>
            <a:off x="819150" y="787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Schedule </a:t>
            </a:r>
            <a:endParaRPr b="1"/>
          </a:p>
        </p:txBody>
      </p:sp>
      <p:pic>
        <p:nvPicPr>
          <p:cNvPr id="455" name="Google Shape;4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7"/>
          <p:cNvSpPr txBox="1"/>
          <p:nvPr/>
        </p:nvSpPr>
        <p:spPr>
          <a:xfrm>
            <a:off x="596775" y="1357150"/>
            <a:ext cx="8104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 u="sng">
                <a:latin typeface="Nunito"/>
                <a:ea typeface="Nunito"/>
                <a:cs typeface="Nunito"/>
                <a:sym typeface="Nunito"/>
              </a:rPr>
              <a:t>January: 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Place orders early January for any missing Components.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Start software design for tablet and any 3D-Printed Components.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 u="sng">
                <a:latin typeface="Nunito"/>
                <a:ea typeface="Nunito"/>
                <a:cs typeface="Nunito"/>
                <a:sym typeface="Nunito"/>
              </a:rPr>
              <a:t>February: 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Have all 3D-printed components printed.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Have all ordered components ready for installation.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All subsystem should be 75%-80% function by late February.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Conduct on campus test on the subsystem of the project individually and then conduct group tests with all components.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b="1" lang="en" u="sng">
                <a:latin typeface="Nunito"/>
                <a:ea typeface="Nunito"/>
                <a:cs typeface="Nunito"/>
                <a:sym typeface="Nunito"/>
              </a:rPr>
              <a:t>March: </a:t>
            </a:r>
            <a:endParaRPr b="1" u="sng"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Mount system components in Middle School.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Conduct Test in Middle School.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Take final feedback from customer.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Use remaining time to introduce more innovation to the project. 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Prepare for showcase at MDE. 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Budget </a:t>
            </a:r>
            <a:endParaRPr b="1"/>
          </a:p>
        </p:txBody>
      </p:sp>
      <p:sp>
        <p:nvSpPr>
          <p:cNvPr id="463" name="Google Shape;463;p4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Calculations for the current budget: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Projectors</a:t>
            </a: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: $0.0 (donated)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Lens</a:t>
            </a: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: ~$150.0/each (~$300.0)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Backdrop Screen</a:t>
            </a: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: $2289.0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Stepper Motor + Driver</a:t>
            </a: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: $100.0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Mounting and Wiring: </a:t>
            </a: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$30</a:t>
            </a: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0.0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Nunito"/>
              <a:buChar char="●"/>
            </a:pPr>
            <a:r>
              <a:rPr b="1"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Interface Components</a:t>
            </a:r>
            <a:r>
              <a:rPr lang="en" sz="12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: $185.0</a:t>
            </a:r>
            <a:endParaRPr sz="12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highlight>
                  <a:schemeClr val="dk1"/>
                </a:highlight>
                <a:latin typeface="Nunito"/>
                <a:ea typeface="Nunito"/>
                <a:cs typeface="Nunito"/>
                <a:sym typeface="Nunito"/>
              </a:rPr>
              <a:t>Estimated Budget as of Today: $3,174.0</a:t>
            </a:r>
            <a:endParaRPr b="1" sz="1400">
              <a:solidFill>
                <a:srgbClr val="000000"/>
              </a:solidFill>
              <a:highlight>
                <a:schemeClr val="dk1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64" name="Google Shape;4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End Product</a:t>
            </a:r>
            <a:endParaRPr b="1"/>
          </a:p>
        </p:txBody>
      </p:sp>
      <p:sp>
        <p:nvSpPr>
          <p:cNvPr id="471" name="Google Shape;471;p4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Double Projector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Rear Short Throw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Automated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backdrop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Port/Power connections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Projection/Backdrop Size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2" name="Google Shape;4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175" y="406775"/>
            <a:ext cx="5195301" cy="35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Requirements</a:t>
            </a:r>
            <a:r>
              <a:rPr b="1" lang="en"/>
              <a:t> Specification</a:t>
            </a:r>
            <a:endParaRPr b="1"/>
          </a:p>
        </p:txBody>
      </p:sp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7" name="Google Shape;167;p16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{F84FB428-9DBE-492F-A5C0-7ABFAE9872A4}</a:tableStyleId>
              </a:tblPr>
              <a:tblGrid>
                <a:gridCol w="1514450"/>
                <a:gridCol w="670025"/>
                <a:gridCol w="1042475"/>
                <a:gridCol w="2153400"/>
                <a:gridCol w="2076300"/>
              </a:tblGrid>
              <a:tr h="492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Metric</a:t>
                      </a:r>
                      <a:endParaRPr b="1" sz="12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A15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Priority</a:t>
                      </a:r>
                      <a:endParaRPr b="1" sz="12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A15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Units</a:t>
                      </a:r>
                      <a:endParaRPr b="1" sz="12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A15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Marginal</a:t>
                      </a:r>
                      <a:endParaRPr b="1" sz="12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Value</a:t>
                      </a:r>
                      <a:endParaRPr b="1" sz="12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A15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Ideal or Target Value</a:t>
                      </a:r>
                      <a:endParaRPr b="1" sz="1200">
                        <a:solidFill>
                          <a:srgbClr val="FFFF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4A15A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Throw distance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Feet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~12’-13’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12.5’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Projection Size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Centimeters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800-950 X 300-400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915 X 400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Projection Quality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Pixels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  <a:latin typeface="Nunito"/>
                          <a:ea typeface="Nunito"/>
                          <a:cs typeface="Nunito"/>
                          <a:sym typeface="Nunito"/>
                        </a:rPr>
                        <a:t>720p to 4k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1080p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Backdrop Size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Feet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30</a:t>
                      </a: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’ by 14’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18</a:t>
                      </a: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’ by 14’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Projector lumens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Lumens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4000 to 5000 Lumens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5000 Lumens</a:t>
                      </a:r>
                      <a:endParaRPr sz="11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8" name="Google Shape;168;p16"/>
          <p:cNvSpPr txBox="1"/>
          <p:nvPr/>
        </p:nvSpPr>
        <p:spPr>
          <a:xfrm>
            <a:off x="952500" y="4242575"/>
            <a:ext cx="3459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 Light"/>
                <a:ea typeface="Nunito Light"/>
                <a:cs typeface="Nunito Light"/>
                <a:sym typeface="Nunito Light"/>
              </a:rPr>
              <a:t>Note: 1 is the highest priority </a:t>
            </a:r>
            <a:endParaRPr sz="800">
              <a:latin typeface="Nunito Light"/>
              <a:ea typeface="Nunito Light"/>
              <a:cs typeface="Nunito Light"/>
              <a:sym typeface="Nuni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Architecture Design Concept</a:t>
            </a:r>
            <a:endParaRPr b="1"/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7"/>
          <p:cNvSpPr/>
          <p:nvPr/>
        </p:nvSpPr>
        <p:spPr>
          <a:xfrm>
            <a:off x="1530250" y="1583600"/>
            <a:ext cx="6233100" cy="2609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1642799" y="1704700"/>
            <a:ext cx="1103700" cy="1107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Backdrop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2859374" y="1704700"/>
            <a:ext cx="1103700" cy="1107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Projectors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9" name="Google Shape;179;p17"/>
          <p:cNvSpPr/>
          <p:nvPr/>
        </p:nvSpPr>
        <p:spPr>
          <a:xfrm>
            <a:off x="4075949" y="1704700"/>
            <a:ext cx="1103700" cy="1107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Lens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0" name="Google Shape;180;p17"/>
          <p:cNvSpPr/>
          <p:nvPr/>
        </p:nvSpPr>
        <p:spPr>
          <a:xfrm>
            <a:off x="5292524" y="1704700"/>
            <a:ext cx="1103700" cy="1107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Motor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1" name="Google Shape;181;p17"/>
          <p:cNvSpPr/>
          <p:nvPr/>
        </p:nvSpPr>
        <p:spPr>
          <a:xfrm>
            <a:off x="6509099" y="1704700"/>
            <a:ext cx="1103700" cy="1107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Remote Controller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2859374" y="2909375"/>
            <a:ext cx="1103700" cy="1107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Mounting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3" name="Google Shape;183;p17"/>
          <p:cNvSpPr/>
          <p:nvPr/>
        </p:nvSpPr>
        <p:spPr>
          <a:xfrm>
            <a:off x="4094949" y="2909375"/>
            <a:ext cx="1103700" cy="1107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Wiring</a:t>
            </a:r>
            <a:endParaRPr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5330524" y="2909375"/>
            <a:ext cx="1103700" cy="1107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Micro- Controller</a:t>
            </a:r>
            <a:endParaRPr sz="13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02124"/>
                </a:solidFill>
                <a:latin typeface="Nunito"/>
                <a:ea typeface="Nunito"/>
                <a:cs typeface="Nunito"/>
                <a:sym typeface="Nunito"/>
              </a:rPr>
              <a:t>(hardware/software)</a:t>
            </a:r>
            <a:endParaRPr sz="1300">
              <a:solidFill>
                <a:srgbClr val="20212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5" name="Google Shape;185;p17"/>
          <p:cNvCxnSpPr/>
          <p:nvPr/>
        </p:nvCxnSpPr>
        <p:spPr>
          <a:xfrm flipH="1" rot="10800000">
            <a:off x="782825" y="2114175"/>
            <a:ext cx="712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17"/>
          <p:cNvSpPr txBox="1"/>
          <p:nvPr/>
        </p:nvSpPr>
        <p:spPr>
          <a:xfrm>
            <a:off x="580125" y="1810650"/>
            <a:ext cx="94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Connectors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7" name="Google Shape;187;p17"/>
          <p:cNvCxnSpPr/>
          <p:nvPr/>
        </p:nvCxnSpPr>
        <p:spPr>
          <a:xfrm flipH="1" rot="10800000">
            <a:off x="782825" y="2552275"/>
            <a:ext cx="712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8" name="Google Shape;188;p17"/>
          <p:cNvSpPr txBox="1"/>
          <p:nvPr/>
        </p:nvSpPr>
        <p:spPr>
          <a:xfrm>
            <a:off x="580125" y="2248750"/>
            <a:ext cx="94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Controllers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89" name="Google Shape;189;p17"/>
          <p:cNvCxnSpPr/>
          <p:nvPr/>
        </p:nvCxnSpPr>
        <p:spPr>
          <a:xfrm flipH="1" rot="10800000">
            <a:off x="7816775" y="2233800"/>
            <a:ext cx="7125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17"/>
          <p:cNvSpPr txBox="1"/>
          <p:nvPr/>
        </p:nvSpPr>
        <p:spPr>
          <a:xfrm>
            <a:off x="7725675" y="1930275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unito"/>
                <a:ea typeface="Nunito"/>
                <a:cs typeface="Nunito"/>
                <a:sym typeface="Nunito"/>
              </a:rPr>
              <a:t>Display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Project Subsystems </a:t>
            </a:r>
            <a:endParaRPr b="1"/>
          </a:p>
        </p:txBody>
      </p:sp>
      <p:sp>
        <p:nvSpPr>
          <p:cNvPr id="196" name="Google Shape;196;p18"/>
          <p:cNvSpPr txBox="1"/>
          <p:nvPr>
            <p:ph idx="1" type="body"/>
          </p:nvPr>
        </p:nvSpPr>
        <p:spPr>
          <a:xfrm>
            <a:off x="819150" y="1800200"/>
            <a:ext cx="27408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Backdrop: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Greg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Lens: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Jackson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Motor: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Mariam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Interface: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Fatima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unito"/>
              <a:buAutoNum type="arabicPeriod"/>
            </a:pP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Mounting: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Frank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97" name="Google Shape;1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>
            <p:ph type="title"/>
          </p:nvPr>
        </p:nvSpPr>
        <p:spPr>
          <a:xfrm>
            <a:off x="1104900" y="10361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b="1" lang="en"/>
              <a:t>Backdrop</a:t>
            </a:r>
            <a:endParaRPr b="1"/>
          </a:p>
        </p:txBody>
      </p:sp>
      <p:sp>
        <p:nvSpPr>
          <p:cNvPr id="204" name="Google Shape;204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6985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Show things like : schematic, wiring diagrams, object entity diagrams, complete algorithms, etc.)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6985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Test Plan 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6985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List Final desired Deliverable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6985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List one innovative aspect about your choice / one advantage this choice that the team has picked provides </a:t>
            </a:r>
            <a:endParaRPr sz="12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04800" lvl="0" marL="6985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List future steps for next semester regarding 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subsystem </a:t>
            </a:r>
            <a:endParaRPr/>
          </a:p>
        </p:txBody>
      </p:sp>
      <p:pic>
        <p:nvPicPr>
          <p:cNvPr id="205" name="Google Shape;2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7" name="Google Shape;207;p19"/>
          <p:cNvGraphicFramePr/>
          <p:nvPr/>
        </p:nvGraphicFramePr>
        <p:xfrm>
          <a:off x="1104900" y="1800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{F84FB428-9DBE-492F-A5C0-7ABFAE9872A4}</a:tableStyleId>
              </a:tblPr>
              <a:tblGrid>
                <a:gridCol w="2200400"/>
                <a:gridCol w="5038600"/>
              </a:tblGrid>
              <a:tr h="5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Lowest Deliverable: 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Gain 1.0 and Half Angle 30</a:t>
                      </a:r>
                      <a:r>
                        <a:rPr baseline="30000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o</a:t>
                      </a:r>
                      <a:endParaRPr baseline="300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754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Desired Deliverable: 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Gain 1.1 to 1.2 Half Angle </a:t>
                      </a: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30</a:t>
                      </a:r>
                      <a:r>
                        <a:rPr baseline="30000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o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B6D7A8"/>
                    </a:solidFill>
                  </a:tcPr>
                </a:tc>
              </a:tr>
              <a:tr h="748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Highest Deliverable:</a:t>
                      </a:r>
                      <a:endParaRPr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Gain 1.3 and Above and Half Angle 30</a:t>
                      </a:r>
                      <a:r>
                        <a:rPr baseline="30000"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o</a:t>
                      </a:r>
                      <a:endParaRPr i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Backdrop Specification</a:t>
            </a:r>
            <a:endParaRPr b="1"/>
          </a:p>
        </p:txBody>
      </p:sp>
      <p:sp>
        <p:nvSpPr>
          <p:cNvPr id="213" name="Google Shape;213;p20"/>
          <p:cNvSpPr txBox="1"/>
          <p:nvPr>
            <p:ph idx="1" type="body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18’ by 14’ in size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Stored on tube inside cage to be hung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Backdrop Gain Adequate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FL = Projector Lumens / Screen Area (ft</a:t>
            </a:r>
            <a:r>
              <a:rPr baseline="30000" lang="en" sz="1600">
                <a:latin typeface="Nunito"/>
                <a:ea typeface="Nunito"/>
                <a:cs typeface="Nunito"/>
                <a:sym typeface="Nunito"/>
              </a:rPr>
              <a:t>2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) * Backdrop Gain = 45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Good for medium ambient light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9250" y="1150800"/>
            <a:ext cx="2422825" cy="83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400" y="2444525"/>
            <a:ext cx="3984518" cy="16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Backdrop</a:t>
            </a:r>
            <a:endParaRPr b="1"/>
          </a:p>
        </p:txBody>
      </p:sp>
      <p:sp>
        <p:nvSpPr>
          <p:cNvPr id="221" name="Google Shape;221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1"/>
          <p:cNvPicPr preferRelativeResize="0"/>
          <p:nvPr/>
        </p:nvPicPr>
        <p:blipFill rotWithShape="1">
          <a:blip r:embed="rId3">
            <a:alphaModFix/>
          </a:blip>
          <a:srcRect b="0" l="842" r="0" t="0"/>
          <a:stretch/>
        </p:blipFill>
        <p:spPr>
          <a:xfrm>
            <a:off x="774050" y="1499050"/>
            <a:ext cx="7693674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500" y="224100"/>
            <a:ext cx="1412675" cy="27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9125" y="224100"/>
            <a:ext cx="522600" cy="52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